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3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558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36510" y="406270"/>
            <a:ext cx="8200462" cy="8200462"/>
          </a:xfrm>
          <a:custGeom>
            <a:avLst/>
            <a:gdLst/>
            <a:ahLst/>
            <a:cxnLst/>
            <a:rect r="r" b="b" t="t" l="l"/>
            <a:pathLst>
              <a:path h="8200462" w="8200462">
                <a:moveTo>
                  <a:pt x="0" y="0"/>
                </a:moveTo>
                <a:lnTo>
                  <a:pt x="8200462" y="0"/>
                </a:lnTo>
                <a:lnTo>
                  <a:pt x="8200462" y="8200462"/>
                </a:lnTo>
                <a:lnTo>
                  <a:pt x="0" y="820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52930" y="6765624"/>
            <a:ext cx="105325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  <a:ea typeface="Garet"/>
                <a:cs typeface="Garet"/>
                <a:sym typeface="Garet"/>
              </a:rPr>
              <a:t>GROUP 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96174" y="5899456"/>
            <a:ext cx="509565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Protect your business and home.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5912" y="-369737"/>
            <a:ext cx="6027909" cy="11026475"/>
            <a:chOff x="0" y="0"/>
            <a:chExt cx="8037212" cy="14701966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8037212" cy="14701966"/>
            </a:xfrm>
            <a:prstGeom prst="rect">
              <a:avLst/>
            </a:pr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91292" y="993672"/>
            <a:ext cx="10671499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557" b="true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TECHNOLOGY COMPLEXITY</a:t>
            </a:r>
          </a:p>
          <a:p>
            <a:pPr algn="just">
              <a:lnSpc>
                <a:spcPts val="2455"/>
              </a:lnSpc>
            </a:pPr>
          </a:p>
          <a:p>
            <a:pPr algn="just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Some small business owners may </a:t>
            </a:r>
            <a:r>
              <a:rPr lang="en-US" b="true" sz="23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lack the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b="true" sz="23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time or knowledge to install and manage 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AI systems.</a:t>
            </a:r>
          </a:p>
          <a:p>
            <a:pPr algn="just">
              <a:lnSpc>
                <a:spcPts val="2760"/>
              </a:lnSpc>
            </a:pPr>
          </a:p>
          <a:p>
            <a:pPr algn="just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ech-averse customers might find the setup</a:t>
            </a:r>
            <a:r>
              <a:rPr lang="en-US" b="true" sz="23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intimidating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or </a:t>
            </a:r>
            <a:r>
              <a:rPr lang="en-US" b="true" sz="23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inconvenient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just">
              <a:lnSpc>
                <a:spcPts val="2455"/>
              </a:lnSpc>
            </a:pPr>
          </a:p>
          <a:p>
            <a:pPr algn="just">
              <a:lnSpc>
                <a:spcPts val="2455"/>
              </a:lnSpc>
            </a:pPr>
          </a:p>
          <a:p>
            <a:pPr algn="just">
              <a:lnSpc>
                <a:spcPts val="194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152744" y="4105353"/>
            <a:ext cx="10510047" cy="177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7"/>
              </a:lnSpc>
            </a:pPr>
            <a:r>
              <a:rPr lang="en-US" sz="2362" b="true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COST SENSITIVITY</a:t>
            </a:r>
          </a:p>
          <a:p>
            <a:pPr algn="just">
              <a:lnSpc>
                <a:spcPts val="2455"/>
              </a:lnSpc>
            </a:pPr>
          </a:p>
          <a:p>
            <a:pPr algn="just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Buyers may weigh the cost against cheaper but less effective alternatives.</a:t>
            </a:r>
          </a:p>
          <a:p>
            <a:pPr algn="just">
              <a:lnSpc>
                <a:spcPts val="2760"/>
              </a:lnSpc>
            </a:pPr>
          </a:p>
          <a:p>
            <a:pPr algn="just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Hidden costs (e.g., cloud storage, maintenance) could impact affordability.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52744" y="7000701"/>
            <a:ext cx="10510047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557" b="true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LIABILITY ISSUES</a:t>
            </a:r>
          </a:p>
          <a:p>
            <a:pPr algn="just">
              <a:lnSpc>
                <a:spcPts val="2760"/>
              </a:lnSpc>
            </a:pPr>
          </a:p>
          <a:p>
            <a:pPr algn="just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Facial recognition or biometric tracking features could trigger legal or ethical concerns. </a:t>
            </a:r>
          </a:p>
          <a:p>
            <a:pPr algn="just">
              <a:lnSpc>
                <a:spcPts val="2455"/>
              </a:lnSpc>
            </a:pPr>
          </a:p>
          <a:p>
            <a:pPr algn="just">
              <a:lnSpc>
                <a:spcPts val="2455"/>
              </a:lnSpc>
            </a:pPr>
          </a:p>
          <a:p>
            <a:pPr algn="just">
              <a:lnSpc>
                <a:spcPts val="194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938924" y="946599"/>
            <a:ext cx="4020652" cy="4114800"/>
          </a:xfrm>
          <a:custGeom>
            <a:avLst/>
            <a:gdLst/>
            <a:ahLst/>
            <a:cxnLst/>
            <a:rect r="r" b="b" t="t" l="l"/>
            <a:pathLst>
              <a:path h="4114800" w="4020652">
                <a:moveTo>
                  <a:pt x="0" y="0"/>
                </a:moveTo>
                <a:lnTo>
                  <a:pt x="4020652" y="0"/>
                </a:lnTo>
                <a:lnTo>
                  <a:pt x="4020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34166" y="5469833"/>
            <a:ext cx="4230168" cy="4114800"/>
          </a:xfrm>
          <a:custGeom>
            <a:avLst/>
            <a:gdLst/>
            <a:ahLst/>
            <a:cxnLst/>
            <a:rect r="r" b="b" t="t" l="l"/>
            <a:pathLst>
              <a:path h="4114800" w="4230168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5912" y="-369737"/>
            <a:ext cx="5911514" cy="11026475"/>
            <a:chOff x="0" y="0"/>
            <a:chExt cx="7882019" cy="14701966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7882019" cy="14701966"/>
            </a:xfrm>
            <a:prstGeom prst="rect">
              <a:avLst/>
            </a:pr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8924" y="5469833"/>
            <a:ext cx="4020652" cy="4114800"/>
          </a:xfrm>
          <a:custGeom>
            <a:avLst/>
            <a:gdLst/>
            <a:ahLst/>
            <a:cxnLst/>
            <a:rect r="r" b="b" t="t" l="l"/>
            <a:pathLst>
              <a:path h="4114800" w="4020652">
                <a:moveTo>
                  <a:pt x="0" y="0"/>
                </a:moveTo>
                <a:lnTo>
                  <a:pt x="4020652" y="0"/>
                </a:lnTo>
                <a:lnTo>
                  <a:pt x="4020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4166" y="946599"/>
            <a:ext cx="4230168" cy="4114800"/>
          </a:xfrm>
          <a:custGeom>
            <a:avLst/>
            <a:gdLst/>
            <a:ahLst/>
            <a:cxnLst/>
            <a:rect r="r" b="b" t="t" l="l"/>
            <a:pathLst>
              <a:path h="4114800" w="4230168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50309" y="4136333"/>
            <a:ext cx="11864684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CLEAR PRACTICAL VALUE</a:t>
            </a:r>
          </a:p>
          <a:p>
            <a:pPr algn="l">
              <a:lnSpc>
                <a:spcPts val="324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-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ime 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ale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rts he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event theft before it happens, not just record it a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fter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ed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uces need for full-time staff or manu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al 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monit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or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g, 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av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ng 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 a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nd m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ney.</a:t>
            </a:r>
          </a:p>
          <a:p>
            <a:pPr algn="just">
              <a:lnSpc>
                <a:spcPts val="2592"/>
              </a:lnSpc>
            </a:pPr>
          </a:p>
          <a:p>
            <a:pPr algn="just">
              <a:lnSpc>
                <a:spcPts val="2592"/>
              </a:lnSpc>
            </a:pPr>
          </a:p>
          <a:p>
            <a:pPr algn="ctr">
              <a:lnSpc>
                <a:spcPts val="205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032384" y="6755708"/>
            <a:ext cx="11864684" cy="279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 b="true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EASE OF USE</a:t>
            </a:r>
          </a:p>
          <a:p>
            <a:pPr algn="l">
              <a:lnSpc>
                <a:spcPts val="2592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Plug-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nd-p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y 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et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up mak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 it approachable for non-technical users.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Lower cost compared to h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ring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h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s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ur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ty, 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es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pecially appealing to small businesses.</a:t>
            </a:r>
          </a:p>
          <a:p>
            <a:pPr algn="l">
              <a:lnSpc>
                <a:spcPts val="2592"/>
              </a:lnSpc>
            </a:pPr>
          </a:p>
          <a:p>
            <a:pPr algn="l">
              <a:lnSpc>
                <a:spcPts val="259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014460" y="342900"/>
            <a:ext cx="11900533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Factors That Facilitate Adoption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6562308" y="36338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75463" y="4306870"/>
            <a:ext cx="13203677" cy="18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5000" spc="-94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Marketing Mix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46396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95753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1" y="0"/>
                </a:lnTo>
                <a:lnTo>
                  <a:pt x="7424701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307647" y="1488034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7236" y="-2554295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0" y="0"/>
                </a:lnTo>
                <a:lnTo>
                  <a:pt x="7424700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7443" y="1754734"/>
            <a:ext cx="5096074" cy="108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7"/>
              </a:lnSpc>
            </a:pPr>
            <a:r>
              <a:rPr lang="en-US" sz="8883" spc="-5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Product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7443" y="3893807"/>
            <a:ext cx="14171304" cy="432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Next-gen AI security camera that does more than detect motion. It identified suspicious behavior in real time using machine learning.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Top features:</a:t>
            </a:r>
          </a:p>
          <a:p>
            <a:pPr algn="l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Facial Recognition </a:t>
            </a:r>
          </a:p>
          <a:p>
            <a:pPr algn="l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License Plate Reading </a:t>
            </a:r>
          </a:p>
          <a:p>
            <a:pPr algn="l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Mobile App and Cloud Dashboard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on subscription plan tailored to specific needs for users, categorized into Basic and Pro plans.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46396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95753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1" y="0"/>
                </a:lnTo>
                <a:lnTo>
                  <a:pt x="7424701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307647" y="1488034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7236" y="-2554295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0" y="0"/>
                </a:lnTo>
                <a:lnTo>
                  <a:pt x="7424700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7443" y="1754734"/>
            <a:ext cx="5096074" cy="108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7"/>
              </a:lnSpc>
            </a:pPr>
            <a:r>
              <a:rPr lang="en-US" sz="8883" spc="-5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Pricing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7443" y="3893807"/>
            <a:ext cx="14171304" cy="497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Premium pricing at $199, with $80 per additional camera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Offer a flexible subscription model </a:t>
            </a:r>
          </a:p>
          <a:p>
            <a:pPr algn="l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($20/month):</a:t>
            </a: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upto 10 cameras </a:t>
            </a:r>
          </a:p>
          <a:p>
            <a:pPr algn="l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b="true" sz="3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 ($40/month): </a:t>
            </a: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upto 20 cameras </a:t>
            </a: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 marL="1338582" indent="-446194" lvl="2">
              <a:lnSpc>
                <a:spcPts val="4340"/>
              </a:lnSpc>
              <a:buFont typeface="Arial"/>
              <a:buChar char="⚬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Volume based discounts for more than 20 cameras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Optional bundles for installation and extended support </a:t>
            </a:r>
          </a:p>
          <a:p>
            <a:pPr algn="l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Volume based dscounts for multi-unit buildings, commercial properties, etc </a:t>
            </a:r>
          </a:p>
          <a:p>
            <a:pPr algn="l">
              <a:lnSpc>
                <a:spcPts val="531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46396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95753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1" y="0"/>
                </a:lnTo>
                <a:lnTo>
                  <a:pt x="7424701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307647" y="1488034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7236" y="-2554295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0" y="0"/>
                </a:lnTo>
                <a:lnTo>
                  <a:pt x="7424700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7443" y="1754734"/>
            <a:ext cx="5096074" cy="108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7"/>
              </a:lnSpc>
            </a:pPr>
            <a:r>
              <a:rPr lang="en-US" sz="8883" spc="-5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Place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7443" y="3874757"/>
            <a:ext cx="14937359" cy="443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Focus primarily on direct website sales from the start to have support for high volume sales.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Direct sales to homeowners, businesses, and schools. 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Later focus on expansion through third party retailers like Home Depot, Lowes, and Amazon. </a:t>
            </a: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46396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95753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1" y="0"/>
                </a:lnTo>
                <a:lnTo>
                  <a:pt x="7424701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307647" y="1488034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7236" y="-2554295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0" y="0"/>
                </a:lnTo>
                <a:lnTo>
                  <a:pt x="7424700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7443" y="1754734"/>
            <a:ext cx="5096074" cy="108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7"/>
              </a:lnSpc>
            </a:pPr>
            <a:r>
              <a:rPr lang="en-US" sz="8883" spc="-5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Promotion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7443" y="3874757"/>
            <a:ext cx="15320387" cy="515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Focus on highly targeted digital advertising for security-conscious homeowners and SMBs.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Collaborate with top influencers who make family-style content or are business owners.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Testimonial driven case studies from early pilot users.</a:t>
            </a: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146396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71298" y="2211466"/>
            <a:ext cx="10472429" cy="833642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1495753" y="5680856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1" y="0"/>
                </a:lnTo>
                <a:lnTo>
                  <a:pt x="7424701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307647" y="1488034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7424701" y="6385243"/>
                </a:moveTo>
                <a:lnTo>
                  <a:pt x="0" y="6385243"/>
                </a:lnTo>
                <a:lnTo>
                  <a:pt x="0" y="0"/>
                </a:lnTo>
                <a:lnTo>
                  <a:pt x="7424701" y="0"/>
                </a:lnTo>
                <a:lnTo>
                  <a:pt x="7424701" y="638524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37236" y="-2554295"/>
            <a:ext cx="7424701" cy="6385243"/>
          </a:xfrm>
          <a:custGeom>
            <a:avLst/>
            <a:gdLst/>
            <a:ahLst/>
            <a:cxnLst/>
            <a:rect r="r" b="b" t="t" l="l"/>
            <a:pathLst>
              <a:path h="6385243" w="7424701">
                <a:moveTo>
                  <a:pt x="0" y="0"/>
                </a:moveTo>
                <a:lnTo>
                  <a:pt x="7424700" y="0"/>
                </a:lnTo>
                <a:lnTo>
                  <a:pt x="7424700" y="6385243"/>
                </a:lnTo>
                <a:lnTo>
                  <a:pt x="0" y="6385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7443" y="1754734"/>
            <a:ext cx="5096074" cy="108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7"/>
              </a:lnSpc>
            </a:pPr>
            <a:r>
              <a:rPr lang="en-US" sz="8883" spc="-5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Financial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7443" y="3546590"/>
            <a:ext cx="3744069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Deliverables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69753" y="3763125"/>
            <a:ext cx="24544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(15 Months)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7443" y="4495597"/>
            <a:ext cx="6136783" cy="438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R&amp;D(Model Accuracy, system integration)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Deployment: </a:t>
            </a:r>
          </a:p>
          <a:p>
            <a:pPr algn="l" marL="1165866" indent="-388622" lvl="2">
              <a:lnSpc>
                <a:spcPts val="378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200 costomer </a:t>
            </a:r>
          </a:p>
          <a:p>
            <a:pPr algn="l" marL="1748800" indent="-437200" lvl="3">
              <a:lnSpc>
                <a:spcPts val="3780"/>
              </a:lnSpc>
              <a:buFont typeface="Arial"/>
              <a:buChar char="￭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50 Big Retailers</a:t>
            </a:r>
          </a:p>
          <a:p>
            <a:pPr algn="l" marL="1748800" indent="-437200" lvl="3">
              <a:lnSpc>
                <a:spcPts val="3780"/>
              </a:lnSpc>
              <a:buFont typeface="Arial"/>
              <a:buChar char="￭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100 Medium shops</a:t>
            </a:r>
          </a:p>
          <a:p>
            <a:pPr algn="l" marL="1748800" indent="-437200" lvl="3">
              <a:lnSpc>
                <a:spcPts val="3780"/>
              </a:lnSpc>
              <a:buFont typeface="Arial"/>
              <a:buChar char="￭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50 </a:t>
            </a: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houses</a:t>
            </a:r>
          </a:p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$ 265,500 Revenue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692048" y="1671581"/>
            <a:ext cx="432107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Ask: $ 475,000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51293" y="3261774"/>
            <a:ext cx="10015496" cy="655119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0">
            <a:off x="-774333" y="-867611"/>
            <a:ext cx="1548667" cy="6654427"/>
          </a:xfrm>
          <a:custGeom>
            <a:avLst/>
            <a:gdLst/>
            <a:ahLst/>
            <a:cxnLst/>
            <a:rect r="r" b="b" t="t" l="l"/>
            <a:pathLst>
              <a:path h="6654427" w="1548667">
                <a:moveTo>
                  <a:pt x="0" y="6654427"/>
                </a:moveTo>
                <a:lnTo>
                  <a:pt x="1548666" y="6654427"/>
                </a:lnTo>
                <a:lnTo>
                  <a:pt x="1548666" y="0"/>
                </a:lnTo>
                <a:lnTo>
                  <a:pt x="0" y="0"/>
                </a:lnTo>
                <a:lnTo>
                  <a:pt x="0" y="66544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2280" y="6243734"/>
            <a:ext cx="1107944" cy="4760697"/>
          </a:xfrm>
          <a:custGeom>
            <a:avLst/>
            <a:gdLst/>
            <a:ahLst/>
            <a:cxnLst/>
            <a:rect r="r" b="b" t="t" l="l"/>
            <a:pathLst>
              <a:path h="4760697" w="1107944">
                <a:moveTo>
                  <a:pt x="0" y="0"/>
                </a:moveTo>
                <a:lnTo>
                  <a:pt x="1107944" y="0"/>
                </a:lnTo>
                <a:lnTo>
                  <a:pt x="1107944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7398063" y="-1088902"/>
            <a:ext cx="1779874" cy="7647896"/>
          </a:xfrm>
          <a:custGeom>
            <a:avLst/>
            <a:gdLst/>
            <a:ahLst/>
            <a:cxnLst/>
            <a:rect r="r" b="b" t="t" l="l"/>
            <a:pathLst>
              <a:path h="7647896" w="1779874">
                <a:moveTo>
                  <a:pt x="0" y="7647895"/>
                </a:moveTo>
                <a:lnTo>
                  <a:pt x="1779874" y="7647895"/>
                </a:lnTo>
                <a:lnTo>
                  <a:pt x="1779874" y="0"/>
                </a:lnTo>
                <a:lnTo>
                  <a:pt x="0" y="0"/>
                </a:lnTo>
                <a:lnTo>
                  <a:pt x="0" y="764789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67932" y="6952502"/>
            <a:ext cx="985167" cy="4233141"/>
          </a:xfrm>
          <a:custGeom>
            <a:avLst/>
            <a:gdLst/>
            <a:ahLst/>
            <a:cxnLst/>
            <a:rect r="r" b="b" t="t" l="l"/>
            <a:pathLst>
              <a:path h="4233141" w="985167">
                <a:moveTo>
                  <a:pt x="0" y="0"/>
                </a:moveTo>
                <a:lnTo>
                  <a:pt x="985168" y="0"/>
                </a:lnTo>
                <a:lnTo>
                  <a:pt x="985168" y="4233141"/>
                </a:lnTo>
                <a:lnTo>
                  <a:pt x="0" y="42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622437" y="4139643"/>
          <a:ext cx="5717820" cy="4838700"/>
        </p:xfrm>
        <a:graphic>
          <a:graphicData uri="http://schemas.openxmlformats.org/drawingml/2006/table">
            <a:tbl>
              <a:tblPr/>
              <a:tblGrid>
                <a:gridCol w="1901766"/>
                <a:gridCol w="1901766"/>
                <a:gridCol w="1914289"/>
              </a:tblGrid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# Customer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247 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585 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1.17 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2.34 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+3000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3.51 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409479" y="1381125"/>
            <a:ext cx="12568807" cy="142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Projection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1980" y="5627446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78105" y="6154497"/>
            <a:ext cx="733178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We are open to questions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063769" y="5579821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730161" y="7116522"/>
            <a:ext cx="2827679" cy="2827679"/>
          </a:xfrm>
          <a:custGeom>
            <a:avLst/>
            <a:gdLst/>
            <a:ahLst/>
            <a:cxnLst/>
            <a:rect r="r" b="b" t="t" l="l"/>
            <a:pathLst>
              <a:path h="2827679" w="2827679">
                <a:moveTo>
                  <a:pt x="0" y="0"/>
                </a:moveTo>
                <a:lnTo>
                  <a:pt x="2827678" y="0"/>
                </a:lnTo>
                <a:lnTo>
                  <a:pt x="2827678" y="2827679"/>
                </a:lnTo>
                <a:lnTo>
                  <a:pt x="0" y="2827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085928" y="2593327"/>
            <a:ext cx="8116145" cy="29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b="true" sz="1312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3940" y="2159794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21284" y="-400689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1487" y="3791491"/>
            <a:ext cx="3484666" cy="4563991"/>
            <a:chOff x="0" y="0"/>
            <a:chExt cx="890986" cy="1166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96645" y="4019587"/>
            <a:ext cx="3036124" cy="30361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13075" r="0" b="-37509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261433" y="3791491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76590" y="4019587"/>
            <a:ext cx="3036124" cy="30361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811" r="0" b="-3121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138552" y="3791491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53710" y="4019587"/>
            <a:ext cx="3036124" cy="3036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018498" y="3791491"/>
            <a:ext cx="3484666" cy="4563991"/>
            <a:chOff x="0" y="0"/>
            <a:chExt cx="890986" cy="11669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233655" y="4019587"/>
            <a:ext cx="3036124" cy="30361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6"/>
              <a:stretch>
                <a:fillRect l="-14660" t="-12122" r="-13461" b="-78369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99240" y="1606214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Our Team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76590" y="7567056"/>
            <a:ext cx="3036124" cy="6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Daniel McGhee</a:t>
            </a:r>
          </a:p>
          <a:p>
            <a:pPr algn="ctr">
              <a:lnSpc>
                <a:spcPts val="2447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364236" y="7506198"/>
            <a:ext cx="3036124" cy="6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Jagruthi Kommidi</a:t>
            </a:r>
          </a:p>
          <a:p>
            <a:pPr algn="ctr">
              <a:lnSpc>
                <a:spcPts val="2447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3233655" y="7567056"/>
            <a:ext cx="3036124" cy="6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Vedang Patel</a:t>
            </a:r>
          </a:p>
          <a:p>
            <a:pPr algn="ctr">
              <a:lnSpc>
                <a:spcPts val="2447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622008" y="7567056"/>
            <a:ext cx="3036124" cy="6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Aanya Bhatia</a:t>
            </a:r>
          </a:p>
          <a:p>
            <a:pPr algn="ctr">
              <a:lnSpc>
                <a:spcPts val="244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8887" y="7149696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4"/>
                </a:lnTo>
                <a:lnTo>
                  <a:pt x="0" y="345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8673" y="1878394"/>
            <a:ext cx="5594105" cy="142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Agenda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2361385" y="4902020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7315200" y="0"/>
                </a:moveTo>
                <a:lnTo>
                  <a:pt x="0" y="0"/>
                </a:lnTo>
                <a:lnTo>
                  <a:pt x="0" y="3458094"/>
                </a:lnTo>
                <a:lnTo>
                  <a:pt x="7315200" y="345809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520327" y="-478418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7315200" y="0"/>
                </a:moveTo>
                <a:lnTo>
                  <a:pt x="0" y="0"/>
                </a:lnTo>
                <a:lnTo>
                  <a:pt x="0" y="3458094"/>
                </a:lnTo>
                <a:lnTo>
                  <a:pt x="7315200" y="345809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43005" y="687020"/>
            <a:ext cx="7315200" cy="3458095"/>
          </a:xfrm>
          <a:custGeom>
            <a:avLst/>
            <a:gdLst/>
            <a:ahLst/>
            <a:cxnLst/>
            <a:rect r="r" b="b" t="t" l="l"/>
            <a:pathLst>
              <a:path h="3458095" w="7315200">
                <a:moveTo>
                  <a:pt x="0" y="0"/>
                </a:moveTo>
                <a:lnTo>
                  <a:pt x="7315200" y="0"/>
                </a:lnTo>
                <a:lnTo>
                  <a:pt x="7315200" y="3458095"/>
                </a:lnTo>
                <a:lnTo>
                  <a:pt x="0" y="3458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4543052"/>
            <a:ext cx="7209482" cy="471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0379" indent="-480189" lvl="1">
              <a:lnSpc>
                <a:spcPts val="6227"/>
              </a:lnSpc>
              <a:buAutoNum type="arabicPeriod" startAt="1"/>
            </a:pPr>
            <a:r>
              <a:rPr lang="en-US" sz="444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Introduction</a:t>
            </a:r>
          </a:p>
          <a:p>
            <a:pPr algn="l" marL="960379" indent="-480189" lvl="1">
              <a:lnSpc>
                <a:spcPts val="6227"/>
              </a:lnSpc>
              <a:buAutoNum type="arabicPeriod" startAt="1"/>
            </a:pPr>
            <a:r>
              <a:rPr lang="en-US" sz="444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Opportunity Identification</a:t>
            </a:r>
          </a:p>
          <a:p>
            <a:pPr algn="l" marL="960379" indent="-480189" lvl="1">
              <a:lnSpc>
                <a:spcPts val="6227"/>
              </a:lnSpc>
              <a:buAutoNum type="arabicPeriod" startAt="1"/>
            </a:pPr>
            <a:r>
              <a:rPr lang="en-US" sz="444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Value Proposition</a:t>
            </a:r>
          </a:p>
          <a:p>
            <a:pPr algn="l" marL="960379" indent="-480189" lvl="1">
              <a:lnSpc>
                <a:spcPts val="6227"/>
              </a:lnSpc>
              <a:buAutoNum type="arabicPeriod" startAt="1"/>
            </a:pPr>
            <a:r>
              <a:rPr lang="en-US" sz="444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Barriers to Adoption </a:t>
            </a:r>
          </a:p>
          <a:p>
            <a:pPr algn="l" marL="960379" indent="-480189" lvl="1">
              <a:lnSpc>
                <a:spcPts val="6227"/>
              </a:lnSpc>
              <a:buAutoNum type="arabicPeriod" startAt="1"/>
            </a:pPr>
            <a:r>
              <a:rPr lang="en-US" sz="444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Marketing Mix</a:t>
            </a:r>
          </a:p>
          <a:p>
            <a:pPr algn="l" marL="960379" indent="-480189" lvl="1">
              <a:lnSpc>
                <a:spcPts val="6227"/>
              </a:lnSpc>
              <a:spcBef>
                <a:spcPct val="0"/>
              </a:spcBef>
              <a:buAutoNum type="arabicPeriod" startAt="1"/>
            </a:pPr>
            <a:r>
              <a:rPr lang="en-US" sz="444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Financial Projections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3026786" y="-816105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6" y="0"/>
                </a:lnTo>
                <a:lnTo>
                  <a:pt x="26421496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07633" y="1991845"/>
            <a:ext cx="4850352" cy="6863090"/>
            <a:chOff x="0" y="0"/>
            <a:chExt cx="1277459" cy="180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459" cy="1807563"/>
            </a:xfrm>
            <a:custGeom>
              <a:avLst/>
              <a:gdLst/>
              <a:ahLst/>
              <a:cxnLst/>
              <a:rect r="r" b="b" t="t" l="l"/>
              <a:pathLst>
                <a:path h="1807563" w="1277459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26012" y="2304618"/>
            <a:ext cx="4239784" cy="6252956"/>
            <a:chOff x="0" y="0"/>
            <a:chExt cx="656853" cy="968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6853" cy="968746"/>
            </a:xfrm>
            <a:custGeom>
              <a:avLst/>
              <a:gdLst/>
              <a:ahLst/>
              <a:cxnLst/>
              <a:rect r="r" b="b" t="t" l="l"/>
              <a:pathLst>
                <a:path h="968746" w="656853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85" r="0" b="-88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9360" y="898555"/>
            <a:ext cx="8744903" cy="225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5"/>
              </a:lnSpc>
            </a:pPr>
            <a:r>
              <a:rPr lang="en-US" sz="7959" spc="-23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Introduction - </a:t>
            </a:r>
          </a:p>
          <a:p>
            <a:pPr algn="l">
              <a:lnSpc>
                <a:spcPts val="8835"/>
              </a:lnSpc>
            </a:pPr>
            <a:r>
              <a:rPr lang="en-US" sz="7959" spc="-23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 Need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9360" y="3960573"/>
            <a:ext cx="6958672" cy="268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1"/>
              </a:lnSpc>
            </a:pPr>
            <a:r>
              <a:rPr lang="en-US" sz="3186" b="true">
                <a:solidFill>
                  <a:srgbClr val="A5F7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THEFT IS SILENT BUT EXPENSIVE</a:t>
            </a:r>
          </a:p>
          <a:p>
            <a:pPr algn="l">
              <a:lnSpc>
                <a:spcPts val="2319"/>
              </a:lnSpc>
            </a:pPr>
          </a:p>
          <a:p>
            <a:pPr algn="l" marL="516204" indent="-258102" lvl="1">
              <a:lnSpc>
                <a:spcPts val="2749"/>
              </a:lnSpc>
              <a:buFont typeface="Arial"/>
              <a:buChar char="•"/>
            </a:pPr>
            <a:r>
              <a:rPr lang="en-US" sz="239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Shoplifting and home invasions are common and costly.</a:t>
            </a:r>
          </a:p>
          <a:p>
            <a:pPr algn="l">
              <a:lnSpc>
                <a:spcPts val="2749"/>
              </a:lnSpc>
            </a:pPr>
          </a:p>
          <a:p>
            <a:pPr algn="l" marL="516204" indent="-258102" lvl="1">
              <a:lnSpc>
                <a:spcPts val="2749"/>
              </a:lnSpc>
              <a:buFont typeface="Arial"/>
              <a:buChar char="•"/>
            </a:pPr>
            <a:r>
              <a:rPr lang="en-US" sz="239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Traditional cameras only record incidents, not prevent them.</a:t>
            </a:r>
          </a:p>
          <a:p>
            <a:pPr algn="l">
              <a:lnSpc>
                <a:spcPts val="23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82198" y="6742225"/>
            <a:ext cx="7700282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What if a camera co</a:t>
            </a:r>
            <a:r>
              <a:rPr lang="en-US" b="true" sz="2999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uld detect suspicious behavior before a loss occurs?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646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22622" y="1710407"/>
            <a:ext cx="2180311" cy="21803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059" r="0" b="-25059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4840862" y="6307837"/>
            <a:ext cx="2180311" cy="21803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4906" r="0" b="-24906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153278" y="2033555"/>
            <a:ext cx="7766828" cy="166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7"/>
              </a:lnSpc>
            </a:pPr>
            <a:r>
              <a:rPr lang="en-US" b="true" sz="5510" spc="-347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Product Overview –</a:t>
            </a:r>
          </a:p>
          <a:p>
            <a:pPr algn="ctr">
              <a:lnSpc>
                <a:spcPts val="6557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5249839" y="4558004"/>
            <a:ext cx="8040392" cy="719642"/>
            <a:chOff x="0" y="0"/>
            <a:chExt cx="10720523" cy="95952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035205" y="314948"/>
              <a:ext cx="9685318" cy="439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8"/>
                </a:lnSpc>
              </a:pPr>
              <a:r>
                <a:rPr lang="en-US" sz="240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Detects suspicious behavior, not just motion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5250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49839" y="5832914"/>
            <a:ext cx="8068231" cy="719642"/>
            <a:chOff x="0" y="0"/>
            <a:chExt cx="10757642" cy="95952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072324" y="283784"/>
              <a:ext cx="9685318" cy="439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8"/>
                </a:lnSpc>
              </a:pPr>
              <a:r>
                <a:rPr lang="en-US" sz="240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Sends real-time alerts to staff or homeowners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5250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249839" y="7105005"/>
            <a:ext cx="7416431" cy="956003"/>
            <a:chOff x="0" y="0"/>
            <a:chExt cx="9888575" cy="127467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1003179" y="47625"/>
              <a:ext cx="8885396" cy="1227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8"/>
                </a:lnSpc>
              </a:pPr>
              <a:r>
                <a:rPr lang="en-US" sz="240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Reduces false alarms caused by pets or regular activity</a:t>
              </a:r>
            </a:p>
            <a:p>
              <a:pPr algn="l">
                <a:lnSpc>
                  <a:spcPts val="2328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5250"/>
              <a:ext cx="620191" cy="864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249839" y="8228264"/>
            <a:ext cx="8084107" cy="719642"/>
            <a:chOff x="0" y="0"/>
            <a:chExt cx="10778810" cy="95952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1093492" y="283784"/>
              <a:ext cx="9685318" cy="439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28"/>
                </a:lnSpc>
              </a:pPr>
              <a:r>
                <a:rPr lang="en-US" sz="2400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Works in both retail and home settings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95250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4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568921" y="3468418"/>
            <a:ext cx="7445943" cy="4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8E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</a:t>
            </a:r>
            <a:r>
              <a:rPr lang="en-US" b="true" sz="2499">
                <a:solidFill>
                  <a:srgbClr val="FF8E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rt AI Camera – Security That Thinks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0813006" y="1177875"/>
            <a:ext cx="2827679" cy="2827679"/>
          </a:xfrm>
          <a:custGeom>
            <a:avLst/>
            <a:gdLst/>
            <a:ahLst/>
            <a:cxnLst/>
            <a:rect r="r" b="b" t="t" l="l"/>
            <a:pathLst>
              <a:path h="2827679" w="2827679">
                <a:moveTo>
                  <a:pt x="0" y="0"/>
                </a:moveTo>
                <a:lnTo>
                  <a:pt x="2827679" y="0"/>
                </a:lnTo>
                <a:lnTo>
                  <a:pt x="2827679" y="2827679"/>
                </a:lnTo>
                <a:lnTo>
                  <a:pt x="0" y="2827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4866771" cy="4563991"/>
            <a:chOff x="0" y="0"/>
            <a:chExt cx="1244373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4373" cy="1166956"/>
            </a:xfrm>
            <a:custGeom>
              <a:avLst/>
              <a:gdLst/>
              <a:ahLst/>
              <a:cxnLst/>
              <a:rect r="r" b="b" t="t" l="l"/>
              <a:pathLst>
                <a:path h="1166956" w="1244373">
                  <a:moveTo>
                    <a:pt x="33406" y="0"/>
                  </a:moveTo>
                  <a:lnTo>
                    <a:pt x="1210967" y="0"/>
                  </a:lnTo>
                  <a:cubicBezTo>
                    <a:pt x="1219827" y="0"/>
                    <a:pt x="1228324" y="3520"/>
                    <a:pt x="1234589" y="9784"/>
                  </a:cubicBezTo>
                  <a:cubicBezTo>
                    <a:pt x="1240854" y="16049"/>
                    <a:pt x="1244373" y="24546"/>
                    <a:pt x="1244373" y="33406"/>
                  </a:cubicBezTo>
                  <a:lnTo>
                    <a:pt x="1244373" y="1133550"/>
                  </a:lnTo>
                  <a:cubicBezTo>
                    <a:pt x="1244373" y="1152000"/>
                    <a:pt x="1229417" y="1166956"/>
                    <a:pt x="1210967" y="1166956"/>
                  </a:cubicBezTo>
                  <a:lnTo>
                    <a:pt x="33406" y="1166956"/>
                  </a:lnTo>
                  <a:cubicBezTo>
                    <a:pt x="24546" y="1166956"/>
                    <a:pt x="16049" y="1163436"/>
                    <a:pt x="9784" y="1157172"/>
                  </a:cubicBezTo>
                  <a:cubicBezTo>
                    <a:pt x="3520" y="1150907"/>
                    <a:pt x="0" y="1142410"/>
                    <a:pt x="0" y="1133550"/>
                  </a:cubicBezTo>
                  <a:lnTo>
                    <a:pt x="0" y="33406"/>
                  </a:lnTo>
                  <a:cubicBezTo>
                    <a:pt x="0" y="24546"/>
                    <a:pt x="3520" y="16049"/>
                    <a:pt x="9784" y="9784"/>
                  </a:cubicBezTo>
                  <a:cubicBezTo>
                    <a:pt x="16049" y="3520"/>
                    <a:pt x="24546" y="0"/>
                    <a:pt x="334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44373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1381" y="1624992"/>
            <a:ext cx="16130737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Opportunity Identification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2932" y="4840605"/>
            <a:ext cx="3689785" cy="4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3500" spc="-22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Customer: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32932" y="5878910"/>
            <a:ext cx="3916479" cy="217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Store Owners (from small businesses to large retail chains)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Home Owners</a:t>
            </a:r>
          </a:p>
          <a:p>
            <a:pPr algn="l">
              <a:lnSpc>
                <a:spcPts val="2879"/>
              </a:lnSpc>
            </a:pPr>
          </a:p>
          <a:p>
            <a:pPr algn="ctr">
              <a:lnSpc>
                <a:spcPts val="287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6730261" y="4127536"/>
            <a:ext cx="4866771" cy="4563991"/>
            <a:chOff x="0" y="0"/>
            <a:chExt cx="1244373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4373" cy="1166956"/>
            </a:xfrm>
            <a:custGeom>
              <a:avLst/>
              <a:gdLst/>
              <a:ahLst/>
              <a:cxnLst/>
              <a:rect r="r" b="b" t="t" l="l"/>
              <a:pathLst>
                <a:path h="1166956" w="1244373">
                  <a:moveTo>
                    <a:pt x="33406" y="0"/>
                  </a:moveTo>
                  <a:lnTo>
                    <a:pt x="1210967" y="0"/>
                  </a:lnTo>
                  <a:cubicBezTo>
                    <a:pt x="1219827" y="0"/>
                    <a:pt x="1228324" y="3520"/>
                    <a:pt x="1234589" y="9784"/>
                  </a:cubicBezTo>
                  <a:cubicBezTo>
                    <a:pt x="1240854" y="16049"/>
                    <a:pt x="1244373" y="24546"/>
                    <a:pt x="1244373" y="33406"/>
                  </a:cubicBezTo>
                  <a:lnTo>
                    <a:pt x="1244373" y="1133550"/>
                  </a:lnTo>
                  <a:cubicBezTo>
                    <a:pt x="1244373" y="1152000"/>
                    <a:pt x="1229417" y="1166956"/>
                    <a:pt x="1210967" y="1166956"/>
                  </a:cubicBezTo>
                  <a:lnTo>
                    <a:pt x="33406" y="1166956"/>
                  </a:lnTo>
                  <a:cubicBezTo>
                    <a:pt x="24546" y="1166956"/>
                    <a:pt x="16049" y="1163436"/>
                    <a:pt x="9784" y="1157172"/>
                  </a:cubicBezTo>
                  <a:cubicBezTo>
                    <a:pt x="3520" y="1150907"/>
                    <a:pt x="0" y="1142410"/>
                    <a:pt x="0" y="1133550"/>
                  </a:cubicBezTo>
                  <a:lnTo>
                    <a:pt x="0" y="33406"/>
                  </a:lnTo>
                  <a:cubicBezTo>
                    <a:pt x="0" y="24546"/>
                    <a:pt x="3520" y="16049"/>
                    <a:pt x="9784" y="9784"/>
                  </a:cubicBezTo>
                  <a:cubicBezTo>
                    <a:pt x="16049" y="3520"/>
                    <a:pt x="24546" y="0"/>
                    <a:pt x="334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44373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318754" y="4840605"/>
            <a:ext cx="3689785" cy="4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3500" spc="-22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Category: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18754" y="5517009"/>
            <a:ext cx="3803132" cy="325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Market flooded with basic motion-detection systems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High rate of false alarms frustrates users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Growing demand for smart, reliable, affordable solutions</a:t>
            </a:r>
          </a:p>
          <a:p>
            <a:pPr algn="ctr">
              <a:lnSpc>
                <a:spcPts val="287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1916083" y="4127536"/>
            <a:ext cx="4866771" cy="4563991"/>
            <a:chOff x="0" y="0"/>
            <a:chExt cx="1244373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4373" cy="1166956"/>
            </a:xfrm>
            <a:custGeom>
              <a:avLst/>
              <a:gdLst/>
              <a:ahLst/>
              <a:cxnLst/>
              <a:rect r="r" b="b" t="t" l="l"/>
              <a:pathLst>
                <a:path h="1166956" w="1244373">
                  <a:moveTo>
                    <a:pt x="33406" y="0"/>
                  </a:moveTo>
                  <a:lnTo>
                    <a:pt x="1210967" y="0"/>
                  </a:lnTo>
                  <a:cubicBezTo>
                    <a:pt x="1219827" y="0"/>
                    <a:pt x="1228324" y="3520"/>
                    <a:pt x="1234589" y="9784"/>
                  </a:cubicBezTo>
                  <a:cubicBezTo>
                    <a:pt x="1240854" y="16049"/>
                    <a:pt x="1244373" y="24546"/>
                    <a:pt x="1244373" y="33406"/>
                  </a:cubicBezTo>
                  <a:lnTo>
                    <a:pt x="1244373" y="1133550"/>
                  </a:lnTo>
                  <a:cubicBezTo>
                    <a:pt x="1244373" y="1152000"/>
                    <a:pt x="1229417" y="1166956"/>
                    <a:pt x="1210967" y="1166956"/>
                  </a:cubicBezTo>
                  <a:lnTo>
                    <a:pt x="33406" y="1166956"/>
                  </a:lnTo>
                  <a:cubicBezTo>
                    <a:pt x="24546" y="1166956"/>
                    <a:pt x="16049" y="1163436"/>
                    <a:pt x="9784" y="1157172"/>
                  </a:cubicBezTo>
                  <a:cubicBezTo>
                    <a:pt x="3520" y="1150907"/>
                    <a:pt x="0" y="1142410"/>
                    <a:pt x="0" y="1133550"/>
                  </a:cubicBezTo>
                  <a:lnTo>
                    <a:pt x="0" y="33406"/>
                  </a:lnTo>
                  <a:cubicBezTo>
                    <a:pt x="0" y="24546"/>
                    <a:pt x="3520" y="16049"/>
                    <a:pt x="9784" y="9784"/>
                  </a:cubicBezTo>
                  <a:cubicBezTo>
                    <a:pt x="16049" y="3520"/>
                    <a:pt x="24546" y="0"/>
                    <a:pt x="334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44373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504576" y="4840605"/>
            <a:ext cx="3689785" cy="4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3500" spc="-22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Competition: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91229" y="5878910"/>
            <a:ext cx="3916479" cy="253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spc="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Direct</a:t>
            </a:r>
            <a:r>
              <a:rPr lang="en-US" sz="2400" spc="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Ring, Nest, Arlo – motion detection only, no behaviour intelligence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 spc="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Indirect</a:t>
            </a:r>
            <a:r>
              <a:rPr lang="en-US" sz="2400" spc="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: Security staff, alarm systems – costly &amp; manual</a:t>
            </a:r>
          </a:p>
          <a:p>
            <a:pPr algn="ctr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5912" y="-369737"/>
            <a:ext cx="6510323" cy="11026475"/>
            <a:chOff x="0" y="0"/>
            <a:chExt cx="8680431" cy="14701966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8680431" cy="14701966"/>
            </a:xfrm>
            <a:prstGeom prst="rect">
              <a:avLst/>
            </a:pr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601780" y="2275534"/>
            <a:ext cx="11850641" cy="6797384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16221" t="0" r="-5583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7225" y="5143500"/>
            <a:ext cx="4019476" cy="196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FUNCTIONAL BENEFITS</a:t>
            </a:r>
          </a:p>
          <a:p>
            <a:pPr algn="just" marL="466365" indent="-233183" lvl="1">
              <a:lnSpc>
                <a:spcPts val="2592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Real-time behavi</a:t>
            </a: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or detection</a:t>
            </a:r>
          </a:p>
          <a:p>
            <a:pPr algn="just" marL="466365" indent="-233183" lvl="1">
              <a:lnSpc>
                <a:spcPts val="2592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Instant mobile alerts</a:t>
            </a:r>
          </a:p>
          <a:p>
            <a:pPr algn="just" marL="466365" indent="-233183" lvl="1">
              <a:lnSpc>
                <a:spcPts val="2592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False alarm reduction</a:t>
            </a:r>
          </a:p>
          <a:p>
            <a:pPr algn="just" marL="466365" indent="-233183" lvl="1">
              <a:lnSpc>
                <a:spcPts val="2592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Easy, plug-and-play setup</a:t>
            </a:r>
          </a:p>
          <a:p>
            <a:pPr algn="ctr">
              <a:lnSpc>
                <a:spcPts val="205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612924" y="5095875"/>
            <a:ext cx="4019548" cy="207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 b="true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EMOTIONAL BENEFITS</a:t>
            </a:r>
          </a:p>
          <a:p>
            <a:pPr algn="l" marL="466344" indent="-233172" lvl="1">
              <a:lnSpc>
                <a:spcPts val="2592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Peace of mind when y</a:t>
            </a: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ou're away</a:t>
            </a:r>
          </a:p>
          <a:p>
            <a:pPr algn="l" marL="466344" indent="-233172" lvl="1">
              <a:lnSpc>
                <a:spcPts val="2592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Confidence</a:t>
            </a:r>
          </a:p>
          <a:p>
            <a:pPr algn="l" marL="466344" indent="-233172" lvl="1">
              <a:lnSpc>
                <a:spcPts val="2592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Reduced stress</a:t>
            </a:r>
          </a:p>
          <a:p>
            <a:pPr algn="l" marL="466344" indent="-233172" lvl="1">
              <a:lnSpc>
                <a:spcPts val="2592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Feel in control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48861" y="706454"/>
            <a:ext cx="7255679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Value Proposition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3915" y="3075010"/>
            <a:ext cx="14180170" cy="5145038"/>
            <a:chOff x="0" y="0"/>
            <a:chExt cx="3734695" cy="1355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4695" cy="1355072"/>
            </a:xfrm>
            <a:custGeom>
              <a:avLst/>
              <a:gdLst/>
              <a:ahLst/>
              <a:cxnLst/>
              <a:rect r="r" b="b" t="t" l="l"/>
              <a:pathLst>
                <a:path h="1355072" w="3734695">
                  <a:moveTo>
                    <a:pt x="0" y="0"/>
                  </a:moveTo>
                  <a:lnTo>
                    <a:pt x="3734695" y="0"/>
                  </a:lnTo>
                  <a:lnTo>
                    <a:pt x="3734695" y="1355072"/>
                  </a:lnTo>
                  <a:lnTo>
                    <a:pt x="0" y="1355072"/>
                  </a:ln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734695" cy="1355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Third Eye is a smart security camera that detects suspicious behavior in real time and alerts users instantly. It uses AI to reduce false alarms and offers simple, hands-free protection. Designed for small business owners and homeowners, it’s easy to install, intuitive to use, and built for people who want reliable, proactive security without the complexity.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5008" y="1123950"/>
            <a:ext cx="13842178" cy="141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9999" spc="-289" b="true">
                <a:solidFill>
                  <a:srgbClr val="A5F7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Positioning Statement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5912" y="-369737"/>
            <a:ext cx="5911514" cy="11026475"/>
            <a:chOff x="0" y="0"/>
            <a:chExt cx="7882019" cy="14701966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7882019" cy="14701966"/>
            </a:xfrm>
            <a:prstGeom prst="rect">
              <a:avLst/>
            </a:prstGeom>
            <a:gradFill rotWithShape="true"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8924" y="5469833"/>
            <a:ext cx="4020652" cy="4114800"/>
          </a:xfrm>
          <a:custGeom>
            <a:avLst/>
            <a:gdLst/>
            <a:ahLst/>
            <a:cxnLst/>
            <a:rect r="r" b="b" t="t" l="l"/>
            <a:pathLst>
              <a:path h="4114800" w="4020652">
                <a:moveTo>
                  <a:pt x="0" y="0"/>
                </a:moveTo>
                <a:lnTo>
                  <a:pt x="4020652" y="0"/>
                </a:lnTo>
                <a:lnTo>
                  <a:pt x="4020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4166" y="946599"/>
            <a:ext cx="4230168" cy="4114800"/>
          </a:xfrm>
          <a:custGeom>
            <a:avLst/>
            <a:gdLst/>
            <a:ahLst/>
            <a:cxnLst/>
            <a:rect r="r" b="b" t="t" l="l"/>
            <a:pathLst>
              <a:path h="4114800" w="4230168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23316" y="3367552"/>
            <a:ext cx="11218875" cy="345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PRIVACY CONCERNS</a:t>
            </a:r>
          </a:p>
          <a:p>
            <a:pPr algn="ctr">
              <a:lnSpc>
                <a:spcPts val="3240"/>
              </a:lnSpc>
            </a:pPr>
          </a:p>
          <a:p>
            <a:pPr algn="just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Guests may </a:t>
            </a:r>
            <a:r>
              <a:rPr lang="en-US" b="true" sz="23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feel uncomfortable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with being </a:t>
            </a:r>
            <a:r>
              <a:rPr lang="en-US" b="true" sz="23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constantly monitored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, even for safety purposes.</a:t>
            </a:r>
          </a:p>
          <a:p>
            <a:pPr algn="just">
              <a:lnSpc>
                <a:spcPts val="2760"/>
              </a:lnSpc>
            </a:pPr>
          </a:p>
          <a:p>
            <a:pPr algn="just">
              <a:lnSpc>
                <a:spcPts val="2760"/>
              </a:lnSpc>
            </a:pPr>
          </a:p>
          <a:p>
            <a:pPr algn="just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There could be concerns about AI identifying or recording </a:t>
            </a:r>
            <a:r>
              <a:rPr lang="en-US" b="true" sz="23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personal or sensitive behavior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just">
              <a:lnSpc>
                <a:spcPts val="2592"/>
              </a:lnSpc>
            </a:pPr>
          </a:p>
          <a:p>
            <a:pPr algn="ctr">
              <a:lnSpc>
                <a:spcPts val="205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23316" y="6580159"/>
            <a:ext cx="11864684" cy="258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4" b="true">
                <a:solidFill>
                  <a:srgbClr val="FF8EDA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TRUST IN AI ACCURACY</a:t>
            </a:r>
          </a:p>
          <a:p>
            <a:pPr algn="ctr">
              <a:lnSpc>
                <a:spcPts val="3491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Customers may question </a:t>
            </a:r>
            <a:r>
              <a:rPr lang="en-US" b="true" sz="23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whether the AI can reliably detect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suspicious activity.</a:t>
            </a:r>
          </a:p>
          <a:p>
            <a:pPr algn="l">
              <a:lnSpc>
                <a:spcPts val="2760"/>
              </a:lnSpc>
            </a:pP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Skepticism may arise </a:t>
            </a:r>
            <a:r>
              <a:rPr lang="en-US" b="true" sz="23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if the AI system misclassifies</a:t>
            </a:r>
            <a:r>
              <a:rPr lang="en-US" sz="23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normal behavior as a threat.</a:t>
            </a:r>
          </a:p>
          <a:p>
            <a:pPr algn="l">
              <a:lnSpc>
                <a:spcPts val="259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640569" y="342900"/>
            <a:ext cx="7255679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Barries To Adoption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DAGmhQ2UHFE</dc:identifier>
  <dcterms:modified xsi:type="dcterms:W3CDTF">2011-08-01T06:04:30Z</dcterms:modified>
  <cp:revision>1</cp:revision>
  <dc:title>Contact</dc:title>
</cp:coreProperties>
</file>